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CdrVNFYBbHJAV3P2qRqd9fL9L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/>
    <p:restoredTop sz="76722" autoAdjust="0"/>
  </p:normalViewPr>
  <p:slideViewPr>
    <p:cSldViewPr snapToGrid="0" snapToObjects="1">
      <p:cViewPr>
        <p:scale>
          <a:sx n="78" d="100"/>
          <a:sy n="78" d="100"/>
        </p:scale>
        <p:origin x="4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9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A5F4CE-3BB9-4E3E-AD63-C181D7CFE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2F0A0-656A-46E0-960F-6C150F298D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CB87A-D89E-4E65-9F7E-73297385058E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9951-0726-4083-92DF-408894175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DC688-9B01-4BB0-AF5D-086539C5D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FEFC-3EE5-4C61-81B0-DB9BA069B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Fix arrangement of everything. Gave you new master slide, check slide numbers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bigger</a:t>
            </a:r>
            <a:endParaRPr dirty="0"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</a:t>
            </a:r>
            <a:r>
              <a:rPr lang="en-US" dirty="0" err="1"/>
              <a:t>james</a:t>
            </a:r>
            <a:r>
              <a:rPr lang="en-US" dirty="0"/>
              <a:t> for another picture from our </a:t>
            </a:r>
            <a:r>
              <a:rPr lang="en-US" dirty="0" err="1"/>
              <a:t>abastract</a:t>
            </a:r>
            <a:r>
              <a:rPr lang="en-US" dirty="0"/>
              <a:t> if time. Pretty sbli schlieren</a:t>
            </a: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</a:t>
            </a:r>
            <a:r>
              <a:rPr lang="en-US" dirty="0" err="1"/>
              <a:t>james</a:t>
            </a:r>
            <a:r>
              <a:rPr lang="en-US" dirty="0"/>
              <a:t> for picture of tunnel</a:t>
            </a:r>
            <a:endParaRPr dirty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Added laminar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Mensor</a:t>
            </a:r>
            <a:r>
              <a:rPr lang="en-US" dirty="0"/>
              <a:t> is a brand name, I changed to sensor. Same with </a:t>
            </a:r>
            <a:r>
              <a:rPr lang="en-US" dirty="0" err="1"/>
              <a:t>scanivalve</a:t>
            </a: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pseudo colors,  you should acknowledge James here.</a:t>
            </a:r>
            <a:endParaRPr dirty="0"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would zoom in. Text too small</a:t>
            </a:r>
            <a:endParaRPr dirty="0"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Zoom in and make everything bigger. NO SQUINTING!!</a:t>
            </a:r>
            <a:endParaRPr dirty="0"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8213558" y="6265396"/>
            <a:ext cx="3978442" cy="59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7715"/>
          </a:xfrm>
        </p:spPr>
        <p:txBody>
          <a:bodyPr anchor="b">
            <a:normAutofit/>
          </a:bodyPr>
          <a:lstStyle>
            <a:lvl1pPr algn="ctr">
              <a:defRPr sz="4400" cap="all" baseline="0">
                <a:latin typeface="Proxima Nova ExCn Black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0907"/>
            <a:ext cx="9144000" cy="24768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Isosceles Triangle 7"/>
          <p:cNvSpPr/>
          <p:nvPr userDrawn="1"/>
        </p:nvSpPr>
        <p:spPr>
          <a:xfrm rot="-8100000">
            <a:off x="5031990" y="5793989"/>
            <a:ext cx="2128021" cy="2128021"/>
          </a:xfrm>
          <a:prstGeom prst="triangle">
            <a:avLst>
              <a:gd name="adj" fmla="val 100000"/>
            </a:avLst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174" y="5833064"/>
            <a:ext cx="927652" cy="864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56" y="444686"/>
            <a:ext cx="925288" cy="151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B7AAF2-F0B1-4E86-ADD9-575E43C402BD}"/>
              </a:ext>
            </a:extLst>
          </p:cNvPr>
          <p:cNvSpPr/>
          <p:nvPr userDrawn="1"/>
        </p:nvSpPr>
        <p:spPr>
          <a:xfrm>
            <a:off x="399710" y="5966372"/>
            <a:ext cx="717847" cy="891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A0F50B-7956-4B27-80C5-EDDEDC693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3429" b="23173"/>
          <a:stretch/>
        </p:blipFill>
        <p:spPr>
          <a:xfrm>
            <a:off x="8263524" y="5786798"/>
            <a:ext cx="3657600" cy="805465"/>
          </a:xfrm>
          <a:prstGeom prst="rect">
            <a:avLst/>
          </a:prstGeom>
        </p:spPr>
      </p:pic>
      <p:pic>
        <p:nvPicPr>
          <p:cNvPr id="12" name="Google Shape;86;p1" descr="A picture containing clock&#10;&#10;Description automatically generated">
            <a:extLst>
              <a:ext uri="{FF2B5EF4-FFF2-40B4-BE49-F238E27FC236}">
                <a16:creationId xmlns:a16="http://schemas.microsoft.com/office/drawing/2014/main" id="{D94F1C2E-4553-4939-8668-2F2D099781C4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98448" y="0"/>
            <a:ext cx="1079667" cy="147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7;p1" descr="A close up of a sign&#10;&#10;Description automatically generated">
            <a:extLst>
              <a:ext uri="{FF2B5EF4-FFF2-40B4-BE49-F238E27FC236}">
                <a16:creationId xmlns:a16="http://schemas.microsoft.com/office/drawing/2014/main" id="{4FC54112-8D40-4AD0-BFD2-65860814DC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70876" y="5720154"/>
            <a:ext cx="3657600" cy="938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3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8" y="457200"/>
            <a:ext cx="42586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27549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348" y="2057400"/>
            <a:ext cx="42586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A5-926A-451B-9995-92A6F2D12ECB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574-7D2D-4A04-98E1-20600A18DEA2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4172989"/>
            <a:ext cx="11152606" cy="199384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47" y="3491345"/>
            <a:ext cx="11152606" cy="492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FC27-0C4E-427A-A4FF-49B5B749B8B5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9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47" y="1112363"/>
            <a:ext cx="5506453" cy="506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12363"/>
            <a:ext cx="5506453" cy="506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5D40-43A9-44C9-855B-0F2CD7D6AF7D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47" y="1112363"/>
            <a:ext cx="5506453" cy="2472066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12363"/>
            <a:ext cx="5506453" cy="2472066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7C42-64F2-4533-A57E-EE2A818E9B71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92664-7B12-4F7D-843E-1C24CFCC9AD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13347" y="3704897"/>
            <a:ext cx="5506453" cy="2472066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98CAE4-ACF1-454F-BB19-1B33DEA28A8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199" y="3704897"/>
            <a:ext cx="5506453" cy="2472066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65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365125"/>
            <a:ext cx="11168482" cy="661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48" y="1135733"/>
            <a:ext cx="548422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48" y="2068684"/>
            <a:ext cx="5484228" cy="4120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135733"/>
            <a:ext cx="55096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68684"/>
            <a:ext cx="5509629" cy="4120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5D12-5706-4BB8-AEF2-F901F379FC84}" type="datetime1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9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3474-4A41-474C-8D2E-596283B584C8}" type="datetime1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266B-421A-4466-B206-99CB66F0DA6E}" type="datetime1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8" y="457200"/>
            <a:ext cx="42586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457201"/>
            <a:ext cx="6527549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348" y="2057400"/>
            <a:ext cx="42586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C3C7-0547-42D3-B844-2FC07C02E0DE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47" y="1119576"/>
            <a:ext cx="11165306" cy="505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4388" y="6356350"/>
            <a:ext cx="12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fld id="{81174741-3FA8-4960-8FEE-6E03216E6623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6869" y="6356350"/>
            <a:ext cx="8035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E545E-C4CA-4CDE-9B63-72B564B1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20245"/>
          <a:stretch/>
        </p:blipFill>
        <p:spPr>
          <a:xfrm>
            <a:off x="513347" y="6356350"/>
            <a:ext cx="448061" cy="3601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C1E499A-1B70-4FF6-AE17-F278B950E6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28730" y="6354469"/>
            <a:ext cx="6499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B0520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24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Characterization of a Hypersonic Wind Tunnel Nozzle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Addison Plummer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Advisor: Dr. Jesse Little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Funded by ONR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University of Arizona, Aerospace and Mechanical Engineering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Conclusions &amp; Next Steps</a:t>
            </a:r>
            <a:endParaRPr sz="3200"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US" sz="3300" dirty="0"/>
              <a:t>Conclusions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Installed Mach 5 nozzle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Used schlieren imaging and comparison with theoretical BL to verify flow quality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Experiments with pressure measurements using pitot rake to calculate Mach number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en-US" sz="2800" dirty="0"/>
              <a:t>Shows that it is actually Mach 5.3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Examined additional disturbances on sidewall (ongoing)</a:t>
            </a: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sz="3300" dirty="0"/>
              <a:t>Next Steps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Finalize Mach number investigation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sz="2800" dirty="0"/>
              <a:t>Establish experimental techniques for creating controlled disturbances</a:t>
            </a:r>
            <a:endParaRPr sz="2800" dirty="0"/>
          </a:p>
          <a:p>
            <a:pPr marL="1143000" lvl="2" indent="-228600">
              <a:buSzPts val="2400"/>
            </a:pPr>
            <a:r>
              <a:rPr lang="en-US" sz="2800" dirty="0"/>
              <a:t>Control state of incoming boundary layer ahead of the SBLI using plasma actuators</a:t>
            </a:r>
            <a:endParaRPr sz="28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idx="1"/>
          </p:nvPr>
        </p:nvSpPr>
        <p:spPr>
          <a:xfrm>
            <a:off x="962511" y="1021519"/>
            <a:ext cx="3756106" cy="267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dirty="0"/>
              <a:t>Thank you!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dirty="0"/>
              <a:t>Arizona Space Grant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dirty="0"/>
              <a:t>Office of Naval Research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dirty="0"/>
              <a:t>Dr. Jesse Little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dirty="0"/>
              <a:t>Dr. James Threadgill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dirty="0"/>
              <a:t>John Flood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262626"/>
              </a:solidFill>
            </a:endParaRPr>
          </a:p>
        </p:txBody>
      </p:sp>
      <p:pic>
        <p:nvPicPr>
          <p:cNvPr id="163" name="Google Shape;163;p1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1580" y="1733911"/>
            <a:ext cx="2792519" cy="71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658" y="3502811"/>
            <a:ext cx="1796363" cy="24523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5;p10">
            <a:extLst>
              <a:ext uri="{FF2B5EF4-FFF2-40B4-BE49-F238E27FC236}">
                <a16:creationId xmlns:a16="http://schemas.microsoft.com/office/drawing/2014/main" id="{4A8F70FF-2DA2-A643-87DE-E7CA01540590}"/>
              </a:ext>
            </a:extLst>
          </p:cNvPr>
          <p:cNvSpPr txBox="1">
            <a:spLocks/>
          </p:cNvSpPr>
          <p:nvPr/>
        </p:nvSpPr>
        <p:spPr>
          <a:xfrm>
            <a:off x="513347" y="365125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B0520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Acknowledgements &amp; References</a:t>
            </a:r>
          </a:p>
        </p:txBody>
      </p:sp>
      <p:sp>
        <p:nvSpPr>
          <p:cNvPr id="11" name="Google Shape;162;p11">
            <a:extLst>
              <a:ext uri="{FF2B5EF4-FFF2-40B4-BE49-F238E27FC236}">
                <a16:creationId xmlns:a16="http://schemas.microsoft.com/office/drawing/2014/main" id="{0EA4794C-DD31-DC47-96EC-03C7BB3FB529}"/>
              </a:ext>
            </a:extLst>
          </p:cNvPr>
          <p:cNvSpPr txBox="1">
            <a:spLocks/>
          </p:cNvSpPr>
          <p:nvPr/>
        </p:nvSpPr>
        <p:spPr>
          <a:xfrm>
            <a:off x="962511" y="3515662"/>
            <a:ext cx="8091878" cy="26793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References:</a:t>
            </a:r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[1] Clemens, N. T., &amp; Narayanaswamy, V. (2014). Low-frequency unsteadiness of shock wave/turbulent boundary layer interactions. Annual Review of Fluid Mechanics, 46(1), 469-492. doi:10.1146/annurev-fluid-010313-141346</a:t>
            </a:r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[2] Threadgill et al., 2019</a:t>
            </a:r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[3] https://</a:t>
            </a:r>
            <a:r>
              <a:rPr lang="en-US" sz="1400" dirty="0" err="1"/>
              <a:t>www.grc.nasa.gov</a:t>
            </a:r>
            <a:r>
              <a:rPr lang="en-US" sz="1400" dirty="0"/>
              <a:t>/www/k-12/airplane/</a:t>
            </a:r>
            <a:r>
              <a:rPr lang="en-US" sz="1400" dirty="0" err="1"/>
              <a:t>tunvschlrn.html</a:t>
            </a:r>
            <a:endParaRPr lang="en-US" sz="1400" dirty="0"/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[4] Bruno </a:t>
            </a:r>
            <a:r>
              <a:rPr lang="en-US" sz="1400" dirty="0" err="1"/>
              <a:t>Chanetz</a:t>
            </a:r>
            <a:r>
              <a:rPr lang="en-US" sz="1400" dirty="0"/>
              <a:t>, Amer </a:t>
            </a:r>
            <a:r>
              <a:rPr lang="en-US" sz="1400" dirty="0" err="1"/>
              <a:t>Chpoun</a:t>
            </a:r>
            <a:r>
              <a:rPr lang="en-US" sz="1400" dirty="0"/>
              <a:t>, in Handbook of Shock Waves, 2001</a:t>
            </a:r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[5] </a:t>
            </a:r>
            <a:r>
              <a:rPr lang="en-US" sz="1400" dirty="0" err="1"/>
              <a:t>Sabnis</a:t>
            </a:r>
            <a:r>
              <a:rPr lang="en-US" sz="1400" dirty="0"/>
              <a:t>, K., </a:t>
            </a:r>
            <a:r>
              <a:rPr lang="en-US" sz="1400" dirty="0" err="1"/>
              <a:t>Babinsky</a:t>
            </a:r>
            <a:r>
              <a:rPr lang="en-US" sz="1400" dirty="0"/>
              <a:t>, H., Galbraith, D. S., &amp; </a:t>
            </a:r>
            <a:r>
              <a:rPr lang="en-US" sz="1400" dirty="0" err="1"/>
              <a:t>Benek</a:t>
            </a:r>
            <a:r>
              <a:rPr lang="en-US" sz="1400" dirty="0"/>
              <a:t>, J. A. (2021). Nozzle Geometry-Induced vortices in SUPERSONIC wind tunnels. AIAA Journal, 59(3), 1087-1098. doi:10.2514/1.j059708</a:t>
            </a:r>
          </a:p>
          <a:p>
            <a:pPr indent="-101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400" dirty="0"/>
              <a:t>[6] </a:t>
            </a:r>
            <a:r>
              <a:rPr lang="en-US" sz="1400" dirty="0" err="1"/>
              <a:t>Dehghan</a:t>
            </a:r>
            <a:r>
              <a:rPr lang="en-US" sz="1400" dirty="0"/>
              <a:t> </a:t>
            </a:r>
            <a:r>
              <a:rPr lang="en-US" sz="1400" dirty="0" err="1"/>
              <a:t>Manshadi</a:t>
            </a:r>
            <a:r>
              <a:rPr lang="en-US" sz="1400" dirty="0"/>
              <a:t>, </a:t>
            </a:r>
            <a:r>
              <a:rPr lang="en-US" sz="1400" dirty="0" err="1"/>
              <a:t>Mojtaba</a:t>
            </a:r>
            <a:r>
              <a:rPr lang="en-US" sz="1400" dirty="0"/>
              <a:t> &amp; Mirzaei, Mohsen &amp; </a:t>
            </a:r>
            <a:r>
              <a:rPr lang="en-US" sz="1400" dirty="0" err="1"/>
              <a:t>Ghorbanian</a:t>
            </a:r>
            <a:r>
              <a:rPr lang="en-US" sz="1400" dirty="0"/>
              <a:t>, K.. (2009). Control of pressure gradient in the contraction of a wind tunnel. 40. 261-266.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Introduction and Objective</a:t>
            </a:r>
            <a:endParaRPr sz="3200" dirty="0"/>
          </a:p>
        </p:txBody>
      </p:sp>
      <p:sp>
        <p:nvSpPr>
          <p:cNvPr id="93" name="Google Shape;93;p2"/>
          <p:cNvSpPr txBox="1">
            <a:spLocks noGrp="1"/>
          </p:cNvSpPr>
          <p:nvPr>
            <p:ph idx="1"/>
          </p:nvPr>
        </p:nvSpPr>
        <p:spPr>
          <a:xfrm>
            <a:off x="513347" y="1119576"/>
            <a:ext cx="5381267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Characterize a new Mach 5 nozzle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Once baseline flow is established, investigate transitional shock-boundary layer interaction (SBLI) physics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Why is this important?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B8D62F-6054-E044-91BF-3A3B89FEA0E5}"/>
              </a:ext>
            </a:extLst>
          </p:cNvPr>
          <p:cNvSpPr/>
          <p:nvPr/>
        </p:nvSpPr>
        <p:spPr>
          <a:xfrm>
            <a:off x="6297587" y="3334337"/>
            <a:ext cx="573458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Diagram of SBLI with turbulent BL and compression ramp [1]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4AE493-8ED9-2140-8C3A-AC5F0F4C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72" y="3804620"/>
            <a:ext cx="9330136" cy="2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F9661B-5C02-5C41-96F8-54369FFF4FC7}"/>
              </a:ext>
            </a:extLst>
          </p:cNvPr>
          <p:cNvSpPr/>
          <p:nvPr/>
        </p:nvSpPr>
        <p:spPr>
          <a:xfrm>
            <a:off x="3602063" y="6355158"/>
            <a:ext cx="45851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Schlieren of SBLI with 15</a:t>
            </a:r>
            <a:r>
              <a:rPr lang="en-US" sz="1600" kern="1200" baseline="300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o</a:t>
            </a: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 compression ramp [2]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E0722-9ED8-F74E-92C7-58F78BD3D282}"/>
              </a:ext>
            </a:extLst>
          </p:cNvPr>
          <p:cNvSpPr/>
          <p:nvPr/>
        </p:nvSpPr>
        <p:spPr>
          <a:xfrm>
            <a:off x="6466114" y="570129"/>
            <a:ext cx="577624" cy="33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0568DC0-EA7C-9148-B1D4-886C24247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88" y="420393"/>
            <a:ext cx="5515129" cy="2804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Facility</a:t>
            </a:r>
            <a:endParaRPr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FC80C5-C94C-6041-9723-0005C122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9" y="4065814"/>
            <a:ext cx="7233385" cy="2339806"/>
          </a:xfrm>
          <a:prstGeom prst="rect">
            <a:avLst/>
          </a:prstGeom>
        </p:spPr>
      </p:pic>
      <p:pic>
        <p:nvPicPr>
          <p:cNvPr id="10" name="Picture 6" descr="https://dl.boxcloud.com/api/2.0/internal_files/242113935445/versions/255399977813/representations/jpg_paged_2048x2048/content/1.jpg?access_token=1!gUm5fcHoGqfcFzcS1118ky3jk16pr7opPdCCt6dYPrMFfsYRHpO4zZuRX8SkP3sBSqlM3rdMgCn6MP58YQ10qf6v7T-0mI7qmgT8l6ZYGRVTix8wn5yEmtv4UZbT4Krzz11fKKjpLsAmciDAbXk2yjI9luHorXLzwVgvUWBUfMHHqB8uQ1SEVW-unvFZpGicYlwQqum94YPsUf6yQpTP3Eq4msN62NeaRNt8o8ZywyL4-3lAqO1lMA5AsilYjCOThLjNIzyEGWALaAyduDC5So2JyDFjPHs0ycEHLswxIFewzswZ1MeBefX2cA2uzTyhdvhGNIXPd3t3ZqeBMlHrWQXNq0DflNzPWw4Wo1d6PlvdMJLlHzs5qOpouwipDQr9YCDR97oeuTcugKRM9Q9mXPfdAv0lo4X4ezT1SiA0BgNofo6zH52pl2HDcSjUhLpFovRB9Pj6EG1vPyYqoV3Qvx7PtpTHW0zbXijFHS8OqP93z729Z4U3yyUimB9eaFFA94SROftEbkmTjMahlPAS2yc8ExNZmnAt1H4QO7yRHSRjF1_iyXvkz4_xsdSawQEl&amp;box_client_name=box-content-preview&amp;box_client_version=1.58.3">
            <a:extLst>
              <a:ext uri="{FF2B5EF4-FFF2-40B4-BE49-F238E27FC236}">
                <a16:creationId xmlns:a16="http://schemas.microsoft.com/office/drawing/2014/main" id="{87B418B6-7119-0A4E-9E56-895E62969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" b="-329"/>
          <a:stretch/>
        </p:blipFill>
        <p:spPr bwMode="auto">
          <a:xfrm flipH="1">
            <a:off x="7176772" y="1028333"/>
            <a:ext cx="4756514" cy="31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8BF131-E424-A945-A102-5041E1833BAB}"/>
              </a:ext>
            </a:extLst>
          </p:cNvPr>
          <p:cNvSpPr/>
          <p:nvPr/>
        </p:nvSpPr>
        <p:spPr>
          <a:xfrm>
            <a:off x="2867203" y="6170808"/>
            <a:ext cx="31643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Model of the in-draft wind tunnel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951617-D50E-5A4D-A3F8-41F85355932D}"/>
              </a:ext>
            </a:extLst>
          </p:cNvPr>
          <p:cNvGrpSpPr/>
          <p:nvPr/>
        </p:nvGrpSpPr>
        <p:grpSpPr>
          <a:xfrm>
            <a:off x="7855237" y="4432321"/>
            <a:ext cx="3928537" cy="1967222"/>
            <a:chOff x="7855237" y="4432321"/>
            <a:chExt cx="3928537" cy="1967222"/>
          </a:xfrm>
        </p:grpSpPr>
        <p:pic>
          <p:nvPicPr>
            <p:cNvPr id="100" name="Google Shape;100;p3" descr="A picture containing wall, wooden, wood&#10;&#10;Description automatically generated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" b="96747" l="34960" r="58080">
                          <a14:foregroundMark x1="56640" y1="90080" x2="54280" y2="98987"/>
                          <a14:foregroundMark x1="54280" y1="98987" x2="48200" y2="93973"/>
                          <a14:foregroundMark x1="48200" y1="93973" x2="44560" y2="88427"/>
                          <a14:foregroundMark x1="56440" y1="96747" x2="50400" y2="96480"/>
                          <a14:foregroundMark x1="42480" y1="17013" x2="50800" y2="1813"/>
                          <a14:foregroundMark x1="50800" y1="1813" x2="56160" y2="8267"/>
                          <a14:foregroundMark x1="56160" y1="8267" x2="57880" y2="12587"/>
                          <a14:foregroundMark x1="48920" y1="6507" x2="54560" y2="7307"/>
                          <a14:foregroundMark x1="50400" y1="4800" x2="54560" y2="4533"/>
                          <a14:foregroundMark x1="51840" y1="3147" x2="54960" y2="1493"/>
                          <a14:foregroundMark x1="51440" y1="2880" x2="53120" y2="107"/>
                          <a14:foregroundMark x1="51440" y1="2880" x2="53720" y2="107"/>
                        </a14:backgroundRemoval>
                      </a14:imgEffect>
                    </a14:imgLayer>
                  </a14:imgProps>
                </a:ext>
              </a:extLst>
            </a:blip>
            <a:srcRect l="32084" r="38958"/>
            <a:stretch/>
          </p:blipFill>
          <p:spPr>
            <a:xfrm rot="16354813" flipH="1">
              <a:off x="9114920" y="3420396"/>
              <a:ext cx="1409171" cy="392853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6F19261-7381-3644-A362-1E040F39F747}"/>
                </a:ext>
              </a:extLst>
            </p:cNvPr>
            <p:cNvCxnSpPr/>
            <p:nvPr/>
          </p:nvCxnSpPr>
          <p:spPr>
            <a:xfrm>
              <a:off x="8737319" y="4746253"/>
              <a:ext cx="1970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D1C459-B548-BE46-B473-5B2A936C3752}"/>
                </a:ext>
              </a:extLst>
            </p:cNvPr>
            <p:cNvSpPr/>
            <p:nvPr/>
          </p:nvSpPr>
          <p:spPr>
            <a:xfrm>
              <a:off x="8775629" y="6085611"/>
              <a:ext cx="1893467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0C234B"/>
                </a:buClr>
                <a:buSzPts val="2800"/>
              </a:pPr>
              <a:r>
                <a:rPr lang="en-US" sz="1600" kern="1200" dirty="0">
                  <a:solidFill>
                    <a:srgbClr val="0C234B"/>
                  </a:solidFill>
                  <a:latin typeface="Proxima Nova" panose="02000506030000020004" pitchFamily="50" charset="0"/>
                  <a:ea typeface="Verdana" panose="020B0604030504040204" pitchFamily="34" charset="0"/>
                </a:rPr>
                <a:t>One Mach 5 nozzle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66D29-C668-5744-A6D6-1C6ACAF4181F}"/>
                </a:ext>
              </a:extLst>
            </p:cNvPr>
            <p:cNvSpPr/>
            <p:nvPr/>
          </p:nvSpPr>
          <p:spPr>
            <a:xfrm>
              <a:off x="8954028" y="4432321"/>
              <a:ext cx="144360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0C234B"/>
                </a:buClr>
                <a:buSzPts val="2800"/>
              </a:pPr>
              <a:r>
                <a:rPr lang="en-US" sz="1600" kern="1200" dirty="0">
                  <a:solidFill>
                    <a:srgbClr val="0C234B"/>
                  </a:solidFill>
                  <a:latin typeface="Proxima Nova" panose="02000506030000020004" pitchFamily="50" charset="0"/>
                  <a:ea typeface="Verdana" panose="020B0604030504040204" pitchFamily="34" charset="0"/>
                </a:rPr>
                <a:t>Flow direction</a:t>
              </a:r>
            </a:p>
          </p:txBody>
        </p:sp>
      </p:grpSp>
      <p:sp>
        <p:nvSpPr>
          <p:cNvPr id="99" name="Google Shape;99;p3"/>
          <p:cNvSpPr txBox="1">
            <a:spLocks noGrp="1"/>
          </p:cNvSpPr>
          <p:nvPr>
            <p:ph idx="1"/>
          </p:nvPr>
        </p:nvSpPr>
        <p:spPr>
          <a:xfrm>
            <a:off x="577259" y="1008668"/>
            <a:ext cx="6599513" cy="50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Located at the AME building at the University of Arizona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Supersonic in-draft (suction) wind tunnel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Working section: 122 x 81 x 610 mm (4.8” x 3.2” x 24”, W x H x L)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Exhaust to 34 m^3 (1200 ft</a:t>
            </a:r>
            <a:r>
              <a:rPr lang="en-US" sz="2200" baseline="30000" dirty="0"/>
              <a:t>3</a:t>
            </a:r>
            <a:r>
              <a:rPr lang="en-US" sz="2200" dirty="0"/>
              <a:t>) vacuum chamber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Typical run times 10-15 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200" dirty="0"/>
              <a:t>Large windows for optical access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Data Acquisition Methods: Schlieren</a:t>
            </a:r>
            <a:endParaRPr sz="3200"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sz="half" idx="1"/>
          </p:nvPr>
        </p:nvSpPr>
        <p:spPr>
          <a:xfrm>
            <a:off x="513347" y="1188721"/>
            <a:ext cx="5201653" cy="498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Visual representation of the first derivative of density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Light rays enter parallel, then are refracted by density gradients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Bent rays blocked by knife edge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Can use a similarity solution for Mach 5 to compare to our laminar boundary layer (BL) in the schlieren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7" name="Google Shape;107;p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188720"/>
            <a:ext cx="6492240" cy="46606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CE1E13-1962-E341-8CA6-2D14A71587A1}"/>
              </a:ext>
            </a:extLst>
          </p:cNvPr>
          <p:cNvSpPr/>
          <p:nvPr/>
        </p:nvSpPr>
        <p:spPr>
          <a:xfrm>
            <a:off x="7578364" y="6018906"/>
            <a:ext cx="21559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Schlieren example [3]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721" y="1446212"/>
            <a:ext cx="5288280" cy="3421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Data Acquisition Methods: Pitot Rake</a:t>
            </a:r>
            <a:endParaRPr sz="3200"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idx="1"/>
          </p:nvPr>
        </p:nvSpPr>
        <p:spPr>
          <a:xfrm>
            <a:off x="583801" y="1446212"/>
            <a:ext cx="6319920" cy="487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rake measures the difference in total pressure across the shock (p</a:t>
            </a:r>
            <a:r>
              <a:rPr lang="en-US" baseline="-25000" dirty="0"/>
              <a:t>02</a:t>
            </a:r>
            <a:r>
              <a:rPr lang="en-US" dirty="0"/>
              <a:t>/p</a:t>
            </a:r>
            <a:r>
              <a:rPr lang="en-US" baseline="-25000" dirty="0"/>
              <a:t>01</a:t>
            </a:r>
            <a:r>
              <a:rPr lang="en-US" dirty="0"/>
              <a:t>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sensor measures the pressure before the shock (room pressure, p</a:t>
            </a:r>
            <a:r>
              <a:rPr lang="en-US" baseline="-25000" dirty="0"/>
              <a:t>01</a:t>
            </a:r>
            <a:r>
              <a:rPr lang="en-US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can use normal shock relations to find the Mach number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Rake pressure recorded with another sensor and LabView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Calculations performed with MATLAB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D1F2C3-EA3D-9448-AC55-B0224DC23B2D}"/>
              </a:ext>
            </a:extLst>
          </p:cNvPr>
          <p:cNvSpPr/>
          <p:nvPr/>
        </p:nvSpPr>
        <p:spPr>
          <a:xfrm>
            <a:off x="7595050" y="4868154"/>
            <a:ext cx="390562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Pitot tube in supersonic flow example [4]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Schlieren</a:t>
            </a:r>
            <a:endParaRPr sz="3200" dirty="0"/>
          </a:p>
        </p:txBody>
      </p:sp>
      <p:pic>
        <p:nvPicPr>
          <p:cNvPr id="122" name="Google Shape;122;p6" descr="A screenshot of a computer&#10;&#10;Description automatically generated with medium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008668"/>
            <a:ext cx="8077200" cy="4596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53EAE3-DED0-C840-BDC2-875A3A6D1E11}"/>
              </a:ext>
            </a:extLst>
          </p:cNvPr>
          <p:cNvCxnSpPr>
            <a:cxnSpLocks/>
          </p:cNvCxnSpPr>
          <p:nvPr/>
        </p:nvCxnSpPr>
        <p:spPr>
          <a:xfrm>
            <a:off x="5036718" y="5297041"/>
            <a:ext cx="118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6067E6-9213-4446-86F6-48109D7DC051}"/>
              </a:ext>
            </a:extLst>
          </p:cNvPr>
          <p:cNvSpPr txBox="1"/>
          <p:nvPr/>
        </p:nvSpPr>
        <p:spPr>
          <a:xfrm>
            <a:off x="5013960" y="5360005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Flow direction</a:t>
            </a:r>
          </a:p>
        </p:txBody>
      </p:sp>
      <p:sp>
        <p:nvSpPr>
          <p:cNvPr id="8" name="Google Shape;114;p5">
            <a:extLst>
              <a:ext uri="{FF2B5EF4-FFF2-40B4-BE49-F238E27FC236}">
                <a16:creationId xmlns:a16="http://schemas.microsoft.com/office/drawing/2014/main" id="{71A76858-87D0-7546-A8E0-1A1C1D5EA4E2}"/>
              </a:ext>
            </a:extLst>
          </p:cNvPr>
          <p:cNvSpPr txBox="1">
            <a:spLocks/>
          </p:cNvSpPr>
          <p:nvPr/>
        </p:nvSpPr>
        <p:spPr>
          <a:xfrm>
            <a:off x="0" y="1253329"/>
            <a:ext cx="4156369" cy="459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200" dirty="0"/>
              <a:t>Average of images and background subtraction with MATLAB</a:t>
            </a:r>
          </a:p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200" dirty="0"/>
              <a:t>Can use a similarity solution for Mach 5 to compare to our laminar boundary layer (BL) in the schlieren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200" dirty="0"/>
              <a:t>BL thickness is approximately 8.8 mm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200" dirty="0"/>
              <a:t>Max density gradient matches similarity 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3F5D6-6A61-8B45-8301-93021BA589CA}"/>
              </a:ext>
            </a:extLst>
          </p:cNvPr>
          <p:cNvSpPr/>
          <p:nvPr/>
        </p:nvSpPr>
        <p:spPr>
          <a:xfrm>
            <a:off x="4696266" y="5712681"/>
            <a:ext cx="74957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(Color scale altered to observe gradient more clearly) Schlieren of empty tunnel with overlapping similarity solution courtesy of James Threadgill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 descr="Diagram,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646" r="31103"/>
          <a:stretch/>
        </p:blipFill>
        <p:spPr>
          <a:xfrm>
            <a:off x="6747402" y="517000"/>
            <a:ext cx="5001362" cy="5823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121;p6">
            <a:extLst>
              <a:ext uri="{FF2B5EF4-FFF2-40B4-BE49-F238E27FC236}">
                <a16:creationId xmlns:a16="http://schemas.microsoft.com/office/drawing/2014/main" id="{F7286704-6FF0-264F-B0C7-25BEE518BA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347" y="365125"/>
            <a:ext cx="11165306" cy="6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Design for Sting Mounted Rake</a:t>
            </a:r>
            <a:endParaRPr sz="3200" dirty="0"/>
          </a:p>
        </p:txBody>
      </p:sp>
      <p:sp>
        <p:nvSpPr>
          <p:cNvPr id="9" name="Google Shape;114;p5">
            <a:extLst>
              <a:ext uri="{FF2B5EF4-FFF2-40B4-BE49-F238E27FC236}">
                <a16:creationId xmlns:a16="http://schemas.microsoft.com/office/drawing/2014/main" id="{F9C7CFF3-4348-FC43-BC5D-7A8ADC50A54D}"/>
              </a:ext>
            </a:extLst>
          </p:cNvPr>
          <p:cNvSpPr txBox="1">
            <a:spLocks/>
          </p:cNvSpPr>
          <p:nvPr/>
        </p:nvSpPr>
        <p:spPr>
          <a:xfrm>
            <a:off x="443236" y="1207244"/>
            <a:ext cx="6260860" cy="2064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000" dirty="0"/>
              <a:t>Positioned on a sting to take measurements away from the sidewall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000" dirty="0"/>
              <a:t>Measures at different spanwise locations with 9 pitot tubes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sz="2000" dirty="0"/>
              <a:t>Can be repositioned to measure at different heights and streamwise locations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961563-5D9E-4C4E-9344-B460F7BED81A}"/>
              </a:ext>
            </a:extLst>
          </p:cNvPr>
          <p:cNvGrpSpPr/>
          <p:nvPr/>
        </p:nvGrpSpPr>
        <p:grpSpPr>
          <a:xfrm>
            <a:off x="639629" y="3237835"/>
            <a:ext cx="5821680" cy="3120088"/>
            <a:chOff x="639629" y="3237835"/>
            <a:chExt cx="5821680" cy="3120088"/>
          </a:xfrm>
        </p:grpSpPr>
        <p:pic>
          <p:nvPicPr>
            <p:cNvPr id="131" name="Google Shape;131;p7"/>
            <p:cNvPicPr preferRelativeResize="0"/>
            <p:nvPr/>
          </p:nvPicPr>
          <p:blipFill rotWithShape="1">
            <a:blip r:embed="rId5">
              <a:alphaModFix/>
            </a:blip>
            <a:srcRect l="11266" t="1382" r="9410" b="42339"/>
            <a:stretch/>
          </p:blipFill>
          <p:spPr>
            <a:xfrm>
              <a:off x="639629" y="3237835"/>
              <a:ext cx="5821680" cy="3120088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D377461-657D-3F4B-BD45-3C6180184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4788" y="3801514"/>
              <a:ext cx="17375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30809-67D5-3544-97CC-2D26DA4727F3}"/>
                </a:ext>
              </a:extLst>
            </p:cNvPr>
            <p:cNvSpPr/>
            <p:nvPr/>
          </p:nvSpPr>
          <p:spPr>
            <a:xfrm>
              <a:off x="3351768" y="3470658"/>
              <a:ext cx="144360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0C234B"/>
                </a:buClr>
                <a:buSzPts val="2800"/>
              </a:pPr>
              <a:r>
                <a:rPr lang="en-US" sz="1600" kern="1200" dirty="0">
                  <a:solidFill>
                    <a:srgbClr val="0C234B"/>
                  </a:solidFill>
                  <a:latin typeface="Proxima Nova" panose="02000506030000020004" pitchFamily="50" charset="0"/>
                  <a:ea typeface="Verdana" panose="020B0604030504040204" pitchFamily="34" charset="0"/>
                </a:rPr>
                <a:t>Flow direction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Mach Number Results</a:t>
            </a:r>
            <a:endParaRPr sz="3200" dirty="0"/>
          </a:p>
        </p:txBody>
      </p:sp>
      <p:pic>
        <p:nvPicPr>
          <p:cNvPr id="140" name="Google Shape;140;p8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586" y="199897"/>
            <a:ext cx="4543067" cy="10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577DC22-6DD5-3A4E-8F69-1DF319E90D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0" r="8148"/>
          <a:stretch/>
        </p:blipFill>
        <p:spPr>
          <a:xfrm>
            <a:off x="6202338" y="1882122"/>
            <a:ext cx="5997686" cy="4019273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39D8750-65F0-E04E-B84E-7395F52E6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4" r="8215"/>
          <a:stretch/>
        </p:blipFill>
        <p:spPr>
          <a:xfrm>
            <a:off x="0" y="1882123"/>
            <a:ext cx="6160890" cy="4121854"/>
          </a:xfrm>
          <a:prstGeom prst="rect">
            <a:avLst/>
          </a:prstGeom>
        </p:spPr>
      </p:pic>
      <p:sp>
        <p:nvSpPr>
          <p:cNvPr id="9" name="Google Shape;114;p5">
            <a:extLst>
              <a:ext uri="{FF2B5EF4-FFF2-40B4-BE49-F238E27FC236}">
                <a16:creationId xmlns:a16="http://schemas.microsoft.com/office/drawing/2014/main" id="{146D4289-0EFF-7B4A-8544-0B81B665EE80}"/>
              </a:ext>
            </a:extLst>
          </p:cNvPr>
          <p:cNvSpPr txBox="1">
            <a:spLocks/>
          </p:cNvSpPr>
          <p:nvPr/>
        </p:nvSpPr>
        <p:spPr>
          <a:xfrm>
            <a:off x="687366" y="1238578"/>
            <a:ext cx="10817268" cy="643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Tx/>
              <a:buChar char="•"/>
            </a:pPr>
            <a:r>
              <a:rPr lang="en-US" dirty="0"/>
              <a:t>Slight discrepancies between runs may be due to slight change in room pressure, door open/closed, humidity, temperature,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11C377-D370-AD4C-B3EF-1F34E235E8FF}"/>
              </a:ext>
            </a:extLst>
          </p:cNvPr>
          <p:cNvSpPr/>
          <p:nvPr/>
        </p:nvSpPr>
        <p:spPr>
          <a:xfrm>
            <a:off x="687366" y="6003976"/>
            <a:ext cx="494282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Graph showing the Mach number at each pitot tube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8BCBE-1087-1A42-91D7-7297B89DAE96}"/>
              </a:ext>
            </a:extLst>
          </p:cNvPr>
          <p:cNvSpPr/>
          <p:nvPr/>
        </p:nvSpPr>
        <p:spPr>
          <a:xfrm>
            <a:off x="6202338" y="6003976"/>
            <a:ext cx="616089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Closer look of graph showing the Mach number at each pitot tube location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Checking for Vortical Structures</a:t>
            </a:r>
            <a:endParaRPr sz="3200"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idx="1"/>
          </p:nvPr>
        </p:nvSpPr>
        <p:spPr>
          <a:xfrm>
            <a:off x="838200" y="10086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Disturbance identified on sidewall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Could be induced by nozzle geometry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 dirty="0"/>
              <a:t>Qualitative comparison between Schlieren, Mach numbers, and computational work is ongoing</a:t>
            </a:r>
            <a:endParaRPr sz="22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854" y="2602774"/>
            <a:ext cx="4590258" cy="309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 r="8725"/>
          <a:stretch/>
        </p:blipFill>
        <p:spPr>
          <a:xfrm>
            <a:off x="4099560" y="2407920"/>
            <a:ext cx="5257800" cy="367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EEA71BD-E225-F04B-BBF8-AFB2F96EEA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5"/>
          <a:stretch/>
        </p:blipFill>
        <p:spPr>
          <a:xfrm>
            <a:off x="9157024" y="2211047"/>
            <a:ext cx="3036745" cy="22915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C785DF-C727-9549-A058-101DEC466F1E}"/>
              </a:ext>
            </a:extLst>
          </p:cNvPr>
          <p:cNvGrpSpPr/>
          <p:nvPr/>
        </p:nvGrpSpPr>
        <p:grpSpPr>
          <a:xfrm>
            <a:off x="6704968" y="3550920"/>
            <a:ext cx="2452056" cy="1188720"/>
            <a:chOff x="6704968" y="3550920"/>
            <a:chExt cx="2452056" cy="11887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7142A5-7F3C-DC4A-9E93-416FDACB01CB}"/>
                </a:ext>
              </a:extLst>
            </p:cNvPr>
            <p:cNvSpPr/>
            <p:nvPr/>
          </p:nvSpPr>
          <p:spPr>
            <a:xfrm>
              <a:off x="6704968" y="4265584"/>
              <a:ext cx="457200" cy="47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8AA173A-7274-EA49-8E76-25A37DDB1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2092" y="3550920"/>
              <a:ext cx="1954932" cy="8586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90470D-ADF4-D741-BF7A-91CBB8F688CD}"/>
              </a:ext>
            </a:extLst>
          </p:cNvPr>
          <p:cNvSpPr/>
          <p:nvPr/>
        </p:nvSpPr>
        <p:spPr>
          <a:xfrm>
            <a:off x="513347" y="5763483"/>
            <a:ext cx="39601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Mach waves in schlieren indicating streamwise vortices on the side wall [5]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BF1BEA-CECB-7D42-9E96-F58E2A1BF78F}"/>
              </a:ext>
            </a:extLst>
          </p:cNvPr>
          <p:cNvSpPr/>
          <p:nvPr/>
        </p:nvSpPr>
        <p:spPr>
          <a:xfrm>
            <a:off x="4492495" y="6166849"/>
            <a:ext cx="447193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C234B"/>
              </a:buClr>
              <a:buSzPts val="2800"/>
            </a:pPr>
            <a:r>
              <a:rPr lang="en-US" sz="1600" kern="1200" dirty="0">
                <a:solidFill>
                  <a:srgbClr val="0C234B"/>
                </a:solidFill>
                <a:latin typeface="Proxima Nova" panose="02000506030000020004" pitchFamily="50" charset="0"/>
                <a:ea typeface="Verdana" panose="020B0604030504040204" pitchFamily="34" charset="0"/>
              </a:rPr>
              <a:t>Diagram of vortex propagating downstream [6]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C234B"/>
      </a:dk1>
      <a:lt1>
        <a:srgbClr val="FFFFFF"/>
      </a:lt1>
      <a:dk2>
        <a:srgbClr val="AB0520"/>
      </a:dk2>
      <a:lt2>
        <a:srgbClr val="E2E9EB"/>
      </a:lt2>
      <a:accent1>
        <a:srgbClr val="F4EDE5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000000"/>
      </a:accent6>
      <a:hlink>
        <a:srgbClr val="007D84"/>
      </a:hlink>
      <a:folHlink>
        <a:srgbClr val="70B8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ARCH.potx" id="{D66CE043-A9CC-4BC0-B398-F3D010722EFE}" vid="{1820B4D8-40D4-4887-AA46-711AEDD35AA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830</Words>
  <Application>Microsoft Macintosh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Proxima Nova</vt:lpstr>
      <vt:lpstr>Proxima Nova ExCn Black</vt:lpstr>
      <vt:lpstr>1_Office Theme</vt:lpstr>
      <vt:lpstr>Characterization of a Hypersonic Wind Tunnel Nozzle</vt:lpstr>
      <vt:lpstr>Introduction and Objective</vt:lpstr>
      <vt:lpstr>Facility</vt:lpstr>
      <vt:lpstr>Data Acquisition Methods: Schlieren</vt:lpstr>
      <vt:lpstr>Data Acquisition Methods: Pitot Rake</vt:lpstr>
      <vt:lpstr>Schlieren</vt:lpstr>
      <vt:lpstr>Design for Sting Mounted Rake</vt:lpstr>
      <vt:lpstr>Mach Number Results</vt:lpstr>
      <vt:lpstr>Checking for Vortical Structures</vt:lpstr>
      <vt:lpstr>Conclusions &amp;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a Hypersonic Wind Tunnel Nozzle</dc:title>
  <dc:creator>Addison Plummer</dc:creator>
  <cp:lastModifiedBy>Addison Plummer</cp:lastModifiedBy>
  <cp:revision>34</cp:revision>
  <dcterms:created xsi:type="dcterms:W3CDTF">2021-03-30T18:32:34Z</dcterms:created>
  <dcterms:modified xsi:type="dcterms:W3CDTF">2021-04-02T23:26:28Z</dcterms:modified>
</cp:coreProperties>
</file>